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embeddedFontLst>
    <p:embeddedFont>
      <p:font typeface="Source Sans Pro" panose="020B0503030403020204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Shape 4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Shape 5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Shape 9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Shape 15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Shape 159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Shape 167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Shape 174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Shape 181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" name="Shape 190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Shape 196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9" name="Shape 209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Shape 101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Shape 110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Shape 116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Shape 122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Shape 129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Shape 13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Shape 140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Shape 14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标题幻灯片">
  <p:cSld name="TITLE">
    <p:bg>
      <p:bgPr>
        <a:solidFill>
          <a:schemeClr val="lt2"/>
        </a:solidFill>
        <a:effectLst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Source Sans Pro" panose="020B0503030403020204"/>
              <a:buNone/>
              <a:defRPr sz="7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Source Sans Pro" panose="020B0503030403020204"/>
              <a:buNone/>
              <a:defRPr sz="23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ctr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ctr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19" name="Shape 19"/>
          <p:cNvSpPr txBox="1"/>
          <p:nvPr>
            <p:ph type="dt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20" name="Shape 20"/>
          <p:cNvSpPr txBox="1"/>
          <p:nvPr>
            <p:ph type="ft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21" name="Shape 21"/>
          <p:cNvSpPr txBox="1"/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pSp>
        <p:nvGrpSpPr>
          <p:cNvPr id="22" name="Shape 22"/>
          <p:cNvGrpSpPr/>
          <p:nvPr/>
        </p:nvGrpSpPr>
        <p:grpSpPr>
          <a:xfrm>
            <a:off x="752858" y="744469"/>
            <a:ext cx="10674116" cy="5349671"/>
            <a:chOff x="752858" y="744469"/>
            <a:chExt cx="10674116" cy="5349671"/>
          </a:xfrm>
        </p:grpSpPr>
        <p:sp>
          <p:nvSpPr>
            <p:cNvPr id="23" name="Shape 23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" name="Shape 24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本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  <a:defRPr sz="4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type="body" idx="1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84" name="Shape 84"/>
          <p:cNvSpPr txBox="1"/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和文本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  <a:defRPr sz="4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type="body" idx="1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90" name="Shape 90"/>
          <p:cNvSpPr txBox="1"/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91" name="Shape 91"/>
          <p:cNvSpPr txBox="1"/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92" name="Shape 92"/>
          <p:cNvSpPr txBox="1"/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  <a:defRPr sz="4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28" name="Shape 28"/>
          <p:cNvSpPr txBox="1"/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30" name="Shape 30"/>
          <p:cNvSpPr txBox="1"/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节标题">
  <p:cSld name="SECTION_HEADER">
    <p:bg>
      <p:bgPr>
        <a:solidFill>
          <a:schemeClr val="dk2"/>
        </a:solid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Source Sans Pro" panose="020B0503030403020204"/>
              <a:buNone/>
              <a:defRPr sz="7200" b="0" i="0" u="none" strike="noStrike" cap="none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 panose="020B0503030403020204"/>
              <a:buNone/>
              <a:defRPr sz="2400" b="0" i="0" u="none" strike="noStrike" cap="none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 panose="020B0503030403020204"/>
              <a:buNone/>
              <a:defRPr sz="2000" b="0" i="1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 panose="020B0503030403020204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 panose="020B0503030403020204"/>
              <a:buNone/>
              <a:defRPr sz="1600" b="0" i="1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 panose="020B0503030403020204"/>
              <a:buNone/>
              <a:defRPr sz="16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 panose="020B0503030403020204"/>
              <a:buNone/>
              <a:defRPr sz="1600" b="0" i="1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 panose="020B0503030403020204"/>
              <a:buNone/>
              <a:defRPr sz="16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 panose="020B0503030403020204"/>
              <a:buNone/>
              <a:defRPr sz="1600" b="0" i="1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Source Sans Pro" panose="020B0503030403020204"/>
              <a:buNone/>
              <a:defRPr sz="16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34" name="Shape 34"/>
          <p:cNvSpPr txBox="1"/>
          <p:nvPr>
            <p:ph type="dt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35" name="Shape 35"/>
          <p:cNvSpPr txBox="1"/>
          <p:nvPr>
            <p:ph type="ft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36" name="Shape 36"/>
          <p:cNvSpPr txBox="1"/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7" name="Shape 37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项内容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  <a:defRPr sz="4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41" name="Shape 41"/>
          <p:cNvSpPr txBox="1"/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42" name="Shape 42"/>
          <p:cNvSpPr txBox="1"/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43" name="Shape 43"/>
          <p:cNvSpPr txBox="1"/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44" name="Shape 44"/>
          <p:cNvSpPr txBox="1"/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  <a:defRPr sz="4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1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None/>
              <a:defRPr sz="18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48" name="Shape 48"/>
          <p:cNvSpPr txBox="1"/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49" name="Shape 49"/>
          <p:cNvSpPr txBox="1"/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 panose="020B0503030403020204"/>
              <a:buNone/>
              <a:defRPr sz="3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1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None/>
              <a:defRPr sz="18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50" name="Shape 50"/>
          <p:cNvSpPr txBox="1"/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52" name="Shape 52"/>
          <p:cNvSpPr txBox="1"/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  <a:defRPr sz="4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57" name="Shape 57"/>
          <p:cNvSpPr txBox="1"/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58" name="Shape 58"/>
          <p:cNvSpPr txBox="1"/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62" name="Shape 62"/>
          <p:cNvSpPr txBox="1"/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showMasterSp="0" matchingName="内容与标题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 panose="020B0503030403020204"/>
              <a:buNone/>
              <a:defRPr sz="4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67" name="Shape 67"/>
          <p:cNvSpPr txBox="1"/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None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 panose="020B0503030403020204"/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68" name="Shape 68"/>
          <p:cNvSpPr txBox="1"/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69" name="Shape 69"/>
          <p:cNvSpPr txBox="1"/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1" name="Shape 71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showMasterSp="0" matchingName="图片与标题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 panose="020B0503030403020204"/>
              <a:buNone/>
              <a:defRPr sz="4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Shape 75"/>
          <p:cNvSpPr/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76" name="Shape 76"/>
          <p:cNvSpPr txBox="1"/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None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None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 panose="020B0503030403020204"/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 panose="020B0503030403020204"/>
              <a:buNone/>
              <a:defRPr sz="1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77" name="Shape 77"/>
          <p:cNvSpPr txBox="1"/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79" name="Shape 79"/>
          <p:cNvSpPr txBox="1"/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0" name="Shape 80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  <a:defRPr sz="4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 panose="020B0503030403020204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 panose="020B0503030403020204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 panose="020B0503030403020204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12" name="Shape 12"/>
          <p:cNvSpPr txBox="1"/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13" name="Shape 13"/>
          <p:cNvSpPr txBox="1"/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14" name="Shape 14"/>
          <p:cNvSpPr txBox="1"/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" name="Shape 15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GIF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youtube.com/watch?v=JHAcW9cU0mY&amp;t=11024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1101854" y="1233996"/>
            <a:ext cx="9987776" cy="225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Source Sans Pro" panose="020B0503030403020204"/>
              <a:buNone/>
            </a:pPr>
            <a:r>
              <a:rPr lang="en-US" sz="72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ROAD DETECTION </a:t>
            </a:r>
            <a:r>
              <a:rPr lang="en-US" b="1"/>
              <a:t>USING FCN</a:t>
            </a:r>
            <a:endParaRPr sz="7200" b="1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98" name="Shape 98"/>
          <p:cNvSpPr txBox="1"/>
          <p:nvPr>
            <p:ph type="subTitle" idx="1"/>
          </p:nvPr>
        </p:nvSpPr>
        <p:spPr>
          <a:xfrm>
            <a:off x="2759805" y="3645561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Source Sans Pro" panose="020B0503030403020204"/>
              <a:buNone/>
            </a:pPr>
            <a:r>
              <a:rPr lang="en-US" sz="161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Harish N Sathishchandra </a:t>
            </a:r>
            <a:endParaRPr lang="en-US" sz="1610" b="0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marR="0" lvl="0" indent="0" algn="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Source Sans Pro" panose="020B0503030403020204"/>
              <a:buNone/>
            </a:pPr>
            <a:r>
              <a:rPr lang="en-US" sz="161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John Greenawalt </a:t>
            </a:r>
            <a:endParaRPr lang="en-US" sz="1610" b="0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marR="0" lvl="0" indent="0" algn="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Source Sans Pro" panose="020B0503030403020204"/>
              <a:buNone/>
            </a:pPr>
            <a:r>
              <a:rPr lang="en-US" sz="161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Zhong Tu</a:t>
            </a:r>
            <a:endParaRPr lang="en-US" sz="1610" b="0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marR="0" lvl="0" indent="0" algn="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Source Sans Pro" panose="020B0503030403020204"/>
              <a:buNone/>
            </a:pPr>
            <a:r>
              <a:rPr lang="en-US" sz="161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Hui Hao</a:t>
            </a:r>
            <a:endParaRPr sz="1610" b="0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1"/>
          <a:srcRect t="26861" r="31422" b="16470"/>
          <a:stretch>
            <a:fillRect/>
          </a:stretch>
        </p:blipFill>
        <p:spPr>
          <a:xfrm>
            <a:off x="1042386" y="1202417"/>
            <a:ext cx="4790243" cy="3882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6232124" y="1331650"/>
            <a:ext cx="427015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Training with 15 epochs marginally improved losses, but resulted in overfitting</a:t>
            </a:r>
            <a:endParaRPr sz="2400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body" idx="1"/>
          </p:nvPr>
        </p:nvSpPr>
        <p:spPr>
          <a:xfrm>
            <a:off x="918100" y="343054"/>
            <a:ext cx="540280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marR="0" lvl="0" indent="-409575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Then,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we tried </a:t>
            </a:r>
            <a:r>
              <a:rPr lang="en-US" sz="2400"/>
              <a:t>increasing the number of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Conv2D and DeConv2D layers.</a:t>
            </a: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The resulting output is more stable and </a:t>
            </a:r>
            <a:r>
              <a:rPr lang="en-US" sz="2400"/>
              <a:t>successful in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both conditions </a:t>
            </a:r>
            <a:r>
              <a:rPr lang="en-US" sz="2400"/>
              <a:t>shown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.</a:t>
            </a:r>
            <a:endParaRPr sz="2400" b="0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69021" y="3320039"/>
            <a:ext cx="4754732" cy="266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04036" y="3320039"/>
            <a:ext cx="4720793" cy="265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3"/>
          <a:srcRect t="10393" r="35456" b="50783"/>
          <a:stretch>
            <a:fillRect/>
          </a:stretch>
        </p:blipFill>
        <p:spPr>
          <a:xfrm>
            <a:off x="6504036" y="343054"/>
            <a:ext cx="4709225" cy="266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971365" y="48521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Source Sans Pro" panose="020B0503030403020204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LSTM </a:t>
            </a:r>
            <a:endParaRPr sz="4400" b="1" i="0" u="none" strike="noStrike" cap="none">
              <a:solidFill>
                <a:srgbClr val="000000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971365" y="3252847"/>
            <a:ext cx="10515600" cy="3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ource Sans Pro" panose="020B0503030403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 type of RNN which works with long</a:t>
            </a:r>
            <a:r>
              <a:rPr lang="en-US" sz="24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-</a:t>
            </a:r>
            <a:r>
              <a:rPr lang="en-US" sz="2400" b="0" i="0" u="none" strike="noStrike" cap="none">
                <a:solidFill>
                  <a:srgbClr val="00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term dependencies of sequential data.</a:t>
            </a:r>
            <a:endParaRPr sz="24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2286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ource Sans Pro" panose="020B0503030403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Replaced the last two Conv2D layers of our model with ConvLSTM2D layers</a:t>
            </a:r>
            <a:endParaRPr sz="2400"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2286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ource Sans Pro" panose="020B0503030403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Performed </a:t>
            </a:r>
            <a:r>
              <a:rPr lang="en-US" sz="24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better than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the original fully CNN network.</a:t>
            </a:r>
            <a:endParaRPr sz="2400" b="0" i="0" u="none" strike="noStrike" cap="none">
              <a:solidFill>
                <a:srgbClr val="000000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2286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ource Sans Pro" panose="020B0503030403020204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Promising results, </a:t>
            </a:r>
            <a:r>
              <a:rPr lang="en-US" sz="24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optimization of parameters is a work in progress.</a:t>
            </a:r>
            <a:endParaRPr sz="2400" b="0" i="0" u="none" strike="noStrike" cap="none">
              <a:solidFill>
                <a:srgbClr val="000000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171" name="Shape 171" descr="A LSTM neural network.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54532" y="485212"/>
            <a:ext cx="6840209" cy="24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body" idx="1"/>
          </p:nvPr>
        </p:nvSpPr>
        <p:spPr>
          <a:xfrm>
            <a:off x="1356225" y="765800"/>
            <a:ext cx="10095300" cy="2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Compared to our refined FCN model, the LSTM model was more unstable in fair road conditions</a:t>
            </a: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In the end, we chose our refined FCN</a:t>
            </a:r>
            <a:endParaRPr sz="2400"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33949" y="3354150"/>
            <a:ext cx="4919237" cy="2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07600" y="3354150"/>
            <a:ext cx="5030601" cy="28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</a:pPr>
            <a:r>
              <a:rPr lang="en-US" sz="44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Strengths and </a:t>
            </a:r>
            <a:r>
              <a:rPr lang="en-US" b="1"/>
              <a:t>W</a:t>
            </a:r>
            <a:r>
              <a:rPr lang="en-US" sz="44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eaknesses</a:t>
            </a:r>
            <a:endParaRPr sz="4400" b="1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84" name="Shape 184"/>
          <p:cNvSpPr txBox="1"/>
          <p:nvPr>
            <p:ph type="body" idx="1"/>
          </p:nvPr>
        </p:nvSpPr>
        <p:spPr>
          <a:xfrm>
            <a:off x="1371600" y="183385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marR="0" lvl="0" indent="-409575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Our model works perfectly on uncovered roads.</a:t>
            </a:r>
            <a:endParaRPr sz="2400" b="0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Wh</a:t>
            </a:r>
            <a:r>
              <a:rPr lang="en-US" sz="2400"/>
              <a:t>en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color of the road changes drastically, like in shadows, our model </a:t>
            </a:r>
            <a:r>
              <a:rPr lang="en-US" sz="2400"/>
              <a:t>is noisy 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and we see some fluctuations.</a:t>
            </a:r>
            <a:endParaRPr sz="2400"/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63132" y="3367967"/>
            <a:ext cx="4559125" cy="256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5709334" y="4498738"/>
            <a:ext cx="584534" cy="3038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3ECF1"/>
          </a:solidFill>
          <a:ln w="34925" cap="flat" cmpd="sng">
            <a:solidFill>
              <a:srgbClr val="6666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12204" y="3367967"/>
            <a:ext cx="4561114" cy="25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</a:pPr>
            <a:r>
              <a:rPr lang="en-US" sz="44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F</a:t>
            </a:r>
            <a:r>
              <a:rPr lang="en-US" sz="4400" b="1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uture </a:t>
            </a:r>
            <a:r>
              <a:rPr lang="en-US" sz="44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W</a:t>
            </a:r>
            <a:r>
              <a:rPr lang="en-US" sz="4400" b="1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ork</a:t>
            </a:r>
            <a:endParaRPr sz="4400" b="1" i="0" u="none" strike="noStrike" cap="none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93" name="Shape 193"/>
          <p:cNvSpPr txBox="1"/>
          <p:nvPr>
            <p:ph type="body" idx="1"/>
          </p:nvPr>
        </p:nvSpPr>
        <p:spPr>
          <a:xfrm>
            <a:off x="1371600" y="2286000"/>
            <a:ext cx="10041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marR="0" lvl="0" indent="-358775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The training data we found mainly comes from urban and clear roads, so we need more road which covers shadows, different materials and so on.</a:t>
            </a:r>
            <a:endParaRPr sz="2400"/>
          </a:p>
          <a:p>
            <a:pPr marL="384175" marR="0" lvl="0" indent="-358775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Labeling of data takes too much time. Our attempts to automatic labeling: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85800" marR="0" lvl="1" indent="-2032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–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Transform each frame of video sequence to 1-D luminosity invariant space.</a:t>
            </a:r>
            <a:endParaRPr sz="2400" i="0"/>
          </a:p>
          <a:p>
            <a:pPr marL="685800" marR="0" lvl="1" indent="-2032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–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Use Median Filter to filter out some noise.</a:t>
            </a:r>
            <a:endParaRPr sz="2400" i="0"/>
          </a:p>
          <a:p>
            <a:pPr marL="685800" marR="0" lvl="1" indent="-203200" algn="l" rtl="0">
              <a:lnSpc>
                <a:spcPct val="94000"/>
              </a:lnSpc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ts val="2400"/>
              <a:buFont typeface="Source Sans Pro" panose="020B0503030403020204"/>
              <a:buChar char="–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Use Morphological operators to highlight high contrast edges.</a:t>
            </a:r>
            <a:endParaRPr sz="2400" i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999444" y="30742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</a:pPr>
            <a:r>
              <a:rPr lang="en-US" sz="44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Results of Automatic Labeling:</a:t>
            </a:r>
            <a:endParaRPr lang="en-US" sz="4400" b="1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94041" y="1330179"/>
            <a:ext cx="3407229" cy="197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06324" y="1810118"/>
            <a:ext cx="4503284" cy="134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94041" y="3835622"/>
            <a:ext cx="3407229" cy="215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06324" y="4576345"/>
            <a:ext cx="4503284" cy="13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1927616" y="3317057"/>
            <a:ext cx="23400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Fewer shadows</a:t>
            </a:r>
            <a:endParaRPr lang="en-US" sz="1800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7187927" y="3327630"/>
            <a:ext cx="23400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Road Edges</a:t>
            </a:r>
            <a:endParaRPr lang="en-US" sz="1800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1579696" y="6051460"/>
            <a:ext cx="30359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Lots of Shadows and Vehicles</a:t>
            </a:r>
            <a:endParaRPr lang="en-US" sz="1800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7187927" y="6051460"/>
            <a:ext cx="23400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Road Edge</a:t>
            </a:r>
            <a:endParaRPr lang="en-US" sz="1800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References</a:t>
            </a:r>
            <a:endParaRPr sz="4400" b="1" i="0" u="none" strike="noStrike" cap="none">
              <a:solidFill>
                <a:schemeClr val="dk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12" name="Shape 212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marR="0" lvl="0" indent="-4826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Li Xu, Feihu Qi, Renjie Jiang, “Shadow Removal from Images”</a:t>
            </a:r>
            <a:endParaRPr sz="2400"/>
          </a:p>
          <a:p>
            <a:pPr marL="635000" marR="0" lvl="0" indent="-482600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G.D. Finlayson, M.S. Drew, “Entropy Minimization for shadow removal”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</a:pPr>
            <a:r>
              <a:rPr lang="en-US" sz="44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Project Goal</a:t>
            </a:r>
            <a:br>
              <a:rPr lang="en-US" sz="44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</a:br>
            <a:endParaRPr sz="4400" b="1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04" name="Shape 104"/>
          <p:cNvSpPr txBox="1"/>
          <p:nvPr>
            <p:ph type="body" idx="1"/>
          </p:nvPr>
        </p:nvSpPr>
        <p:spPr>
          <a:xfrm>
            <a:off x="1371600" y="132560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marR="0" lvl="0" indent="-3841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>
                <a:solidFill>
                  <a:schemeClr val="dk1"/>
                </a:solidFill>
              </a:rPr>
              <a:t>Our task was to develop a </a:t>
            </a:r>
            <a:r>
              <a:rPr lang="en-US" sz="2400"/>
              <a:t>model</a:t>
            </a:r>
            <a:r>
              <a:rPr lang="en-US" sz="2400">
                <a:solidFill>
                  <a:schemeClr val="dk1"/>
                </a:solidFill>
              </a:rPr>
              <a:t> that detects a variety of road types.</a:t>
            </a:r>
            <a:endParaRPr sz="2800">
              <a:solidFill>
                <a:schemeClr val="dk1"/>
              </a:solidFill>
            </a:endParaRPr>
          </a:p>
          <a:p>
            <a:pPr marL="384175" lvl="0" indent="-384175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 panose="020B0503030403020204"/>
              <a:buChar char="■"/>
            </a:pPr>
            <a:r>
              <a:rPr lang="en-US" sz="2400">
                <a:solidFill>
                  <a:schemeClr val="dk1"/>
                </a:solidFill>
              </a:rPr>
              <a:t>Highways and urban roads are clearly marked by lines and other isolation strips, making detection easy.</a:t>
            </a:r>
            <a:endParaRPr sz="2800">
              <a:solidFill>
                <a:schemeClr val="dk1"/>
              </a:solidFill>
            </a:endParaRPr>
          </a:p>
          <a:p>
            <a:pPr marL="384175" lvl="0" indent="-384175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 panose="020B0503030403020204"/>
              <a:buChar char="■"/>
            </a:pPr>
            <a:r>
              <a:rPr lang="en-US" sz="2400">
                <a:solidFill>
                  <a:schemeClr val="dk1"/>
                </a:solidFill>
              </a:rPr>
              <a:t>Rural roads are far more challenging, with more variability and often vague markings. For our project, we focused on rural roads.</a:t>
            </a:r>
            <a:endParaRPr sz="2400"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00045" y="3930343"/>
            <a:ext cx="4092989" cy="23597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5832654" y="5037826"/>
            <a:ext cx="584400" cy="30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3ECF1"/>
          </a:solidFill>
          <a:ln w="34925" cap="flat" cmpd="sng">
            <a:solidFill>
              <a:srgbClr val="6666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690745" y="3930343"/>
            <a:ext cx="4301205" cy="242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</a:pPr>
            <a:r>
              <a:rPr lang="en-US" b="1"/>
              <a:t>Motivation</a:t>
            </a:r>
            <a:endParaRPr sz="4400" b="1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1371600" y="217170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marR="0" lvl="0" indent="-409575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Autonomous vehicle</a:t>
            </a:r>
            <a:r>
              <a:rPr lang="en-US" sz="2400"/>
              <a:t>s are a fast-growing area of research.</a:t>
            </a:r>
            <a:endParaRPr sz="2400"/>
          </a:p>
          <a:p>
            <a:pPr marL="0" marR="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Lane detection can help 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inattentive drivers when they drift.</a:t>
            </a:r>
            <a:endParaRPr sz="2400" b="0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This feature is an important step on the way to full autonomy.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</a:pPr>
            <a:r>
              <a:rPr lang="en-US" sz="44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Datasets</a:t>
            </a:r>
            <a:endParaRPr lang="en-US" sz="4400" b="1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19" name="Shape 119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marR="0" lvl="0" indent="-409575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Very few open curated datasets available.</a:t>
            </a: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Type of labeling did not match our CNN model, e.g., Point cloud based and GPS labeling.</a:t>
            </a: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Took </a:t>
            </a:r>
            <a:r>
              <a:rPr lang="en-US" sz="2400"/>
              <a:t>two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rural road datasets from KITTI for training and validation.</a:t>
            </a: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Took videos from YouTube for testing.</a:t>
            </a:r>
            <a:endParaRPr sz="2400"/>
          </a:p>
          <a:p>
            <a:pPr marL="457200" marR="0" lvl="1" indent="0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 panose="020B0503030403020204"/>
              <a:buNone/>
            </a:pPr>
            <a:r>
              <a:rPr lang="en-US" sz="1400" b="0" i="1" u="sng" strike="noStrike" cap="none">
                <a:solidFill>
                  <a:schemeClr val="hlink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  <a:hlinkClick r:id="rId1"/>
              </a:rPr>
              <a:t>https://www.youtube.com/watch?v=JHAcW9cU0mY&amp;t=11024s</a:t>
            </a:r>
            <a:endParaRPr sz="1400" b="0" i="1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</a:pPr>
            <a:r>
              <a:rPr lang="en-US" sz="4400" b="1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Labeling method</a:t>
            </a:r>
            <a:endParaRPr lang="en-US" sz="4400" b="1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25" name="Shape 125"/>
          <p:cNvSpPr txBox="1"/>
          <p:nvPr>
            <p:ph type="body" idx="1"/>
          </p:nvPr>
        </p:nvSpPr>
        <p:spPr>
          <a:xfrm>
            <a:off x="1371600" y="2286000"/>
            <a:ext cx="5242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marR="0" lvl="0" indent="-409575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M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arked </a:t>
            </a:r>
            <a:r>
              <a:rPr lang="en-US" sz="2400"/>
              <a:t>four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sets of coordinates for each edge of the road producing a rectangle around the edges. </a:t>
            </a:r>
            <a:endParaRPr sz="2400"/>
          </a:p>
          <a:p>
            <a:pPr marL="50800" marR="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 panose="020B0503030403020204"/>
              <a:buNone/>
            </a:pPr>
            <a:endParaRPr sz="2400" b="0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Pixels within this rectangle labeled as edges.</a:t>
            </a:r>
            <a:endParaRPr sz="2400"/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13864" y="970454"/>
            <a:ext cx="5077287" cy="553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</a:pPr>
            <a:r>
              <a:rPr lang="en-US" b="1"/>
              <a:t>Summary of our Model</a:t>
            </a:r>
            <a:endParaRPr sz="4400" b="1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32" name="Shape 132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marR="0" lvl="0" indent="-409575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F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irst we </a:t>
            </a:r>
            <a:r>
              <a:rPr lang="en-US" sz="2400"/>
              <a:t>tried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to use a CNN model to solve the problem. Most CNNs </a:t>
            </a:r>
            <a:r>
              <a:rPr lang="en-US" sz="2400"/>
              <a:t>end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fully connected layers and output </a:t>
            </a:r>
            <a:r>
              <a:rPr lang="en-US" sz="2400"/>
              <a:t>of these layers 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is like a vector of features.</a:t>
            </a: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For the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road detection problem, we want</a:t>
            </a:r>
            <a:r>
              <a:rPr lang="en-US" sz="2400"/>
              <a:t> to map the output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vector </a:t>
            </a:r>
            <a:r>
              <a:rPr lang="en-US" sz="2400"/>
              <a:t>directly onto the 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input image.</a:t>
            </a: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So instead of using fully connected layer, we decided to use deconvolution layer</a:t>
            </a:r>
            <a:r>
              <a:rPr lang="en-US" sz="2400"/>
              <a:t>s 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and buil</a:t>
            </a:r>
            <a:r>
              <a:rPr lang="en-US" sz="2400"/>
              <a:t>t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a FCN model.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 descr="U-net"/>
          <p:cNvPicPr preferRelativeResize="0"/>
          <p:nvPr/>
        </p:nvPicPr>
        <p:blipFill rotWithShape="1">
          <a:blip r:embed="rId1"/>
          <a:srcRect b="10730"/>
          <a:stretch>
            <a:fillRect/>
          </a:stretch>
        </p:blipFill>
        <p:spPr>
          <a:xfrm>
            <a:off x="1861574" y="558499"/>
            <a:ext cx="8632450" cy="57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211603" y="447705"/>
            <a:ext cx="5246598" cy="609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086771" y="614778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 panose="020B0503030403020204"/>
              <a:buNone/>
            </a:pPr>
            <a:r>
              <a:rPr lang="en-US" b="1"/>
              <a:t>Model Refinement</a:t>
            </a:r>
            <a:endParaRPr sz="4400" b="1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48" name="Shape 148"/>
          <p:cNvSpPr txBox="1"/>
          <p:nvPr>
            <p:ph type="body" idx="1"/>
          </p:nvPr>
        </p:nvSpPr>
        <p:spPr>
          <a:xfrm>
            <a:off x="1086771" y="1428750"/>
            <a:ext cx="842121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marR="0" lvl="0" indent="-409575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Our original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FCN model</a:t>
            </a:r>
            <a:r>
              <a:rPr lang="en-US" sz="2400"/>
              <a:t> had decent performance and acted as a baseline.</a:t>
            </a:r>
            <a:endParaRPr sz="2400"/>
          </a:p>
          <a:p>
            <a:pPr marL="384175" marR="0" lvl="0" indent="-409575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 panose="020B0503030403020204"/>
              <a:buChar char="■"/>
            </a:pPr>
            <a:r>
              <a:rPr lang="en-US" sz="2400"/>
              <a:t>Trying to improve results, we f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irst tried adjusting the </a:t>
            </a:r>
            <a:r>
              <a:rPr lang="en-US" sz="2400"/>
              <a:t>padding method and increasing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r>
              <a:rPr lang="en-US" sz="2400"/>
              <a:t>the number of training </a:t>
            </a:r>
            <a:r>
              <a:rPr lang="en-US" sz="2400" b="0" i="0" u="none" strike="noStrike" cap="none">
                <a:solidFill>
                  <a:schemeClr val="dk2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epochs</a:t>
            </a:r>
            <a:r>
              <a:rPr lang="en-US" sz="2400"/>
              <a:t>. The results are shown below.</a:t>
            </a:r>
            <a:endParaRPr sz="2400" b="0" i="0" u="none" strike="noStrike" cap="none">
              <a:solidFill>
                <a:schemeClr val="dk2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38350" y="3703438"/>
            <a:ext cx="4639625" cy="26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59874" y="3703424"/>
            <a:ext cx="4676277" cy="261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3059</Words>
  <Application>WPS 演示</Application>
  <PresentationFormat/>
  <Paragraphs>89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Arial</vt:lpstr>
      <vt:lpstr>宋体</vt:lpstr>
      <vt:lpstr>Wingdings</vt:lpstr>
      <vt:lpstr>Arial</vt:lpstr>
      <vt:lpstr>Source Sans Pro</vt:lpstr>
      <vt:lpstr>微软雅黑</vt:lpstr>
      <vt:lpstr>裁剪</vt:lpstr>
      <vt:lpstr>ROAD DETECTION USING FCN</vt:lpstr>
      <vt:lpstr>Project Goal </vt:lpstr>
      <vt:lpstr>Motivation</vt:lpstr>
      <vt:lpstr>Datasets</vt:lpstr>
      <vt:lpstr>Labeling method</vt:lpstr>
      <vt:lpstr>Summary of our Model</vt:lpstr>
      <vt:lpstr>PowerPoint 演示文稿</vt:lpstr>
      <vt:lpstr>PowerPoint 演示文稿</vt:lpstr>
      <vt:lpstr>Model Refinement</vt:lpstr>
      <vt:lpstr>PowerPoint 演示文稿</vt:lpstr>
      <vt:lpstr>PowerPoint 演示文稿</vt:lpstr>
      <vt:lpstr>PowerPoint 演示文稿</vt:lpstr>
      <vt:lpstr>PowerPoint 演示文稿</vt:lpstr>
      <vt:lpstr>Strengths and Weaknesses</vt:lpstr>
      <vt:lpstr>Future Work</vt:lpstr>
      <vt:lpstr>Results of Automatic Labeling: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DETECTION USING FCN</dc:title>
  <dc:creator/>
  <cp:lastModifiedBy>15862</cp:lastModifiedBy>
  <cp:revision>2</cp:revision>
  <dcterms:created xsi:type="dcterms:W3CDTF">2018-04-26T14:30:35Z</dcterms:created>
  <dcterms:modified xsi:type="dcterms:W3CDTF">2018-04-26T14:31:37Z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